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theme/themeOverride1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6" r:id="rId1"/>
  </p:sldMasterIdLst>
  <p:sldIdLst>
    <p:sldId id="304" r:id="rId2"/>
    <p:sldId id="318" r:id="rId3"/>
    <p:sldId id="327" r:id="rId4"/>
    <p:sldId id="256" r:id="rId5"/>
    <p:sldId id="257" r:id="rId6"/>
    <p:sldId id="258" r:id="rId7"/>
    <p:sldId id="267" r:id="rId8"/>
    <p:sldId id="296" r:id="rId9"/>
    <p:sldId id="299" r:id="rId10"/>
    <p:sldId id="330" r:id="rId11"/>
    <p:sldId id="332" r:id="rId12"/>
    <p:sldId id="333" r:id="rId13"/>
    <p:sldId id="334" r:id="rId14"/>
    <p:sldId id="335" r:id="rId15"/>
    <p:sldId id="336" r:id="rId16"/>
    <p:sldId id="337" r:id="rId17"/>
    <p:sldId id="338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FF00FF"/>
    <a:srgbClr val="FF3300"/>
    <a:srgbClr val="00FF00"/>
    <a:srgbClr val="FFC000"/>
    <a:srgbClr val="66FF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1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1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4.xlsx"/><Relationship Id="rId1" Type="http://schemas.openxmlformats.org/officeDocument/2006/relationships/themeOverride" Target="../theme/themeOverrid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-AcerV5\Desktop\MON%20DIC\MON%20PROVA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rciniti%20Cavalli\Desktop\VOTI%20PER%20MONITORAGGIOquadri.xlsx" TargetMode="External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>
                <a:solidFill>
                  <a:srgbClr val="FF0000"/>
                </a:solidFill>
              </a:rPr>
              <a:t>ITALIANO -APPRENDIMENTI -PRIME</a:t>
            </a:r>
          </a:p>
        </c:rich>
      </c:tx>
      <c:layout>
        <c:manualLayout>
          <c:xMode val="edge"/>
          <c:yMode val="edge"/>
          <c:x val="0.60257799070164297"/>
          <c:y val="8.2700160231560446E-2"/>
        </c:manualLayout>
      </c:layout>
      <c:overlay val="0"/>
      <c:spPr>
        <a:ln w="28575"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8.368200836820083E-3"/>
          <c:y val="0.18470864409275572"/>
          <c:w val="0.63306713229883926"/>
          <c:h val="0.70093881829127791"/>
        </c:manualLayout>
      </c:layout>
      <c:lineChart>
        <c:grouping val="standard"/>
        <c:varyColors val="0"/>
        <c:ser>
          <c:idx val="0"/>
          <c:order val="0"/>
          <c:tx>
            <c:strRef>
              <c:f>Foglio1!$B$69</c:f>
              <c:strCache>
                <c:ptCount val="1"/>
                <c:pt idx="0">
                  <c:v>ITA.2°APPRENDIMENTI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spPr>
              <a:solidFill>
                <a:srgbClr val="FFFF00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Foglio1!$C$67:$G$68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Foglio1!$C$69:$G$69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7.9</c:v>
                </c:pt>
                <c:pt idx="3">
                  <c:v>7.6</c:v>
                </c:pt>
                <c:pt idx="4">
                  <c:v>7.9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Foglio1!$B$70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66FFFF"/>
              </a:solidFill>
              <a:ln w="28575"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Foglio1!$C$67:$G$68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Foglio1!$C$70:$G$70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0.3</c:v>
                </c:pt>
                <c:pt idx="4">
                  <c:v>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rgbClr val="FF0000"/>
              </a:solidFill>
              <a:prstDash val="solid"/>
            </a:ln>
            <a:effectLst/>
          </c:spPr>
        </c:dropLines>
        <c:marker val="1"/>
        <c:smooth val="0"/>
        <c:axId val="279384032"/>
        <c:axId val="279381680"/>
      </c:lineChart>
      <c:catAx>
        <c:axId val="279384032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it-IT"/>
          </a:p>
        </c:txPr>
        <c:crossAx val="279381680"/>
        <c:crosses val="autoZero"/>
        <c:auto val="1"/>
        <c:lblAlgn val="ctr"/>
        <c:lblOffset val="100"/>
        <c:noMultiLvlLbl val="0"/>
      </c:catAx>
      <c:valAx>
        <c:axId val="279381680"/>
        <c:scaling>
          <c:orientation val="minMax"/>
        </c:scaling>
        <c:delete val="1"/>
        <c:axPos val="l"/>
        <c:minorGridlines>
          <c:spPr>
            <a:ln>
              <a:gradFill>
                <a:gsLst>
                  <a:gs pos="0">
                    <a:srgbClr val="FFEFD1"/>
                  </a:gs>
                  <a:gs pos="15000">
                    <a:srgbClr val="F0EBD5"/>
                  </a:gs>
                  <a:gs pos="24000">
                    <a:srgbClr val="D1C39F"/>
                  </a:gs>
                </a:gsLst>
                <a:lin ang="5400000" scaled="0"/>
              </a:gradFill>
            </a:ln>
          </c:spPr>
        </c:minorGridlines>
        <c:numFmt formatCode="General" sourceLinked="1"/>
        <c:majorTickMark val="out"/>
        <c:minorTickMark val="none"/>
        <c:tickLblPos val="nextTo"/>
        <c:crossAx val="279384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38121658324057"/>
          <c:y val="0.48417868558509392"/>
          <c:w val="0.31167171444396491"/>
          <c:h val="0.15914555235051064"/>
        </c:manualLayout>
      </c:layout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800" dirty="0">
                <a:solidFill>
                  <a:srgbClr val="FF0000"/>
                </a:solidFill>
              </a:rPr>
              <a:t>MATEMATICA</a:t>
            </a:r>
            <a:r>
              <a:rPr lang="it-IT" sz="1800" baseline="0" dirty="0">
                <a:solidFill>
                  <a:srgbClr val="FF0000"/>
                </a:solidFill>
              </a:rPr>
              <a:t> -APPRENDIMENTI-TERZE</a:t>
            </a:r>
            <a:endParaRPr lang="it-IT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6305647884329857"/>
          <c:y val="2.6620370370370367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Foglio1!$M$18</c:f>
              <c:strCache>
                <c:ptCount val="1"/>
                <c:pt idx="0">
                  <c:v>MATEMATICA2°PERIODO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Foglio1!$N$17:$S$17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Foglio1!$N$18:$S$18</c:f>
              <c:numCache>
                <c:formatCode>General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8</c:v>
                </c:pt>
                <c:pt idx="3">
                  <c:v>7.6</c:v>
                </c:pt>
                <c:pt idx="4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Foglio1!$M$19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Foglio1!$N$17:$S$17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Foglio1!$N$19:$S$19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0.4</c:v>
                </c:pt>
                <c:pt idx="4">
                  <c:v>0.1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79383640"/>
        <c:axId val="279379720"/>
      </c:lineChart>
      <c:catAx>
        <c:axId val="279383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it-IT"/>
          </a:p>
        </c:txPr>
        <c:crossAx val="279379720"/>
        <c:crosses val="autoZero"/>
        <c:auto val="1"/>
        <c:lblAlgn val="ctr"/>
        <c:lblOffset val="100"/>
        <c:noMultiLvlLbl val="0"/>
      </c:catAx>
      <c:valAx>
        <c:axId val="279379720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79383640"/>
        <c:crosses val="autoZero"/>
        <c:crossBetween val="between"/>
      </c:valAx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</c:plotArea>
    <c:legend>
      <c:legendPos val="r"/>
      <c:layout/>
      <c:overlay val="0"/>
      <c:spPr>
        <a:ln w="28575"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800" dirty="0">
                <a:solidFill>
                  <a:srgbClr val="FF0000"/>
                </a:solidFill>
              </a:rPr>
              <a:t>MATEMATICA-APPRENDIMENTI-QUARTE</a:t>
            </a:r>
          </a:p>
        </c:rich>
      </c:tx>
      <c:layout>
        <c:manualLayout>
          <c:xMode val="edge"/>
          <c:yMode val="edge"/>
          <c:x val="0.53549466997809081"/>
          <c:y val="2.2417071796619337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Foglio1!$M$22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Foglio1!$N$21:$S$21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Foglio1!$N$22:$S$22</c:f>
              <c:numCache>
                <c:formatCode>General</c:formatCode>
                <c:ptCount val="6"/>
                <c:pt idx="0">
                  <c:v>7.6</c:v>
                </c:pt>
                <c:pt idx="1">
                  <c:v>7.9</c:v>
                </c:pt>
                <c:pt idx="2">
                  <c:v>7.7</c:v>
                </c:pt>
                <c:pt idx="3">
                  <c:v>7.2</c:v>
                </c:pt>
                <c:pt idx="4">
                  <c:v>7.9</c:v>
                </c:pt>
                <c:pt idx="5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Foglio1!$M$23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Foglio1!$N$21:$S$21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 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Foglio1!$N$23:$S$23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0.5</c:v>
                </c:pt>
                <c:pt idx="4">
                  <c:v>0.2</c:v>
                </c:pt>
                <c:pt idx="5">
                  <c:v>0.2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1103232"/>
        <c:axId val="231105584"/>
      </c:lineChart>
      <c:catAx>
        <c:axId val="2311032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it-IT"/>
          </a:p>
        </c:txPr>
        <c:crossAx val="231105584"/>
        <c:crosses val="autoZero"/>
        <c:auto val="1"/>
        <c:lblAlgn val="ctr"/>
        <c:lblOffset val="100"/>
        <c:noMultiLvlLbl val="0"/>
      </c:catAx>
      <c:valAx>
        <c:axId val="23110558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110323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600" dirty="0">
                <a:solidFill>
                  <a:srgbClr val="FF0000"/>
                </a:solidFill>
              </a:rPr>
              <a:t>MATEMATICA-APPRENDIMENTI-QUINTE</a:t>
            </a:r>
          </a:p>
        </c:rich>
      </c:tx>
      <c:layout>
        <c:manualLayout>
          <c:xMode val="edge"/>
          <c:yMode val="edge"/>
          <c:x val="0.56466354258473384"/>
          <c:y val="3.712460171512115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Foglio1!$M$22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Foglio1!$N$21:$S$21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Foglio1!$N$22:$S$22</c:f>
              <c:numCache>
                <c:formatCode>General</c:formatCode>
                <c:ptCount val="6"/>
                <c:pt idx="0">
                  <c:v>7.6</c:v>
                </c:pt>
                <c:pt idx="1">
                  <c:v>7.9</c:v>
                </c:pt>
                <c:pt idx="2">
                  <c:v>7.9</c:v>
                </c:pt>
                <c:pt idx="3">
                  <c:v>7.6</c:v>
                </c:pt>
                <c:pt idx="4">
                  <c:v>8</c:v>
                </c:pt>
                <c:pt idx="5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Foglio1!$M$23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Foglio1!$N$21:$S$21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Foglio1!$N$23:$S$23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</c:v>
                </c:pt>
                <c:pt idx="3">
                  <c:v>0.3</c:v>
                </c:pt>
                <c:pt idx="4">
                  <c:v>0.4</c:v>
                </c:pt>
                <c:pt idx="5">
                  <c:v>0.4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79378152"/>
        <c:axId val="279378544"/>
      </c:lineChart>
      <c:catAx>
        <c:axId val="279378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it-IT"/>
          </a:p>
        </c:txPr>
        <c:crossAx val="279378544"/>
        <c:crosses val="autoZero"/>
        <c:auto val="1"/>
        <c:lblAlgn val="ctr"/>
        <c:lblOffset val="100"/>
        <c:noMultiLvlLbl val="0"/>
      </c:catAx>
      <c:valAx>
        <c:axId val="279378544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79378152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/>
      <c:overlay val="0"/>
      <c:spPr>
        <a:ln w="19050"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>
                <a:solidFill>
                  <a:srgbClr val="FF0000"/>
                </a:solidFill>
              </a:rPr>
              <a:t>SITUAZIONE</a:t>
            </a:r>
            <a:r>
              <a:rPr lang="it-IT" baseline="0">
                <a:solidFill>
                  <a:srgbClr val="FF0000"/>
                </a:solidFill>
              </a:rPr>
              <a:t> GENERALE CLASSI PRIME</a:t>
            </a:r>
            <a:endParaRPr lang="it-IT">
              <a:solidFill>
                <a:srgbClr val="FF0000"/>
              </a:solidFill>
            </a:endParaRPr>
          </a:p>
        </c:rich>
      </c:tx>
      <c:layout/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Foglio1!$E$56</c:f>
              <c:strCache>
                <c:ptCount val="1"/>
                <c:pt idx="0">
                  <c:v>1A-ARTE</c:v>
                </c:pt>
              </c:strCache>
            </c:strRef>
          </c:tx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Foglio1!$F$56:$J$56</c:f>
              <c:numCache>
                <c:formatCode>General</c:formatCode>
                <c:ptCount val="5"/>
                <c:pt idx="0">
                  <c:v>8</c:v>
                </c:pt>
                <c:pt idx="2">
                  <c:v>8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Foglio1!$E$57</c:f>
              <c:strCache>
                <c:ptCount val="1"/>
                <c:pt idx="0">
                  <c:v>1B-ARTE</c:v>
                </c:pt>
              </c:strCache>
            </c:strRef>
          </c:tx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Foglio1!$F$57:$J$57</c:f>
              <c:numCache>
                <c:formatCode>General</c:formatCode>
                <c:ptCount val="5"/>
                <c:pt idx="0">
                  <c:v>8</c:v>
                </c:pt>
                <c:pt idx="2">
                  <c:v>7.7</c:v>
                </c:pt>
                <c:pt idx="4">
                  <c:v>7.8</c:v>
                </c:pt>
              </c:numCache>
            </c:numRef>
          </c:val>
        </c:ser>
        <c:ser>
          <c:idx val="2"/>
          <c:order val="2"/>
          <c:tx>
            <c:strRef>
              <c:f>Foglio1!$E$58</c:f>
              <c:strCache>
                <c:ptCount val="1"/>
                <c:pt idx="0">
                  <c:v>1A SORR.</c:v>
                </c:pt>
              </c:strCache>
            </c:strRef>
          </c:tx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Foglio1!$F$58:$J$58</c:f>
              <c:numCache>
                <c:formatCode>General</c:formatCode>
                <c:ptCount val="5"/>
                <c:pt idx="0">
                  <c:v>7.9</c:v>
                </c:pt>
                <c:pt idx="2">
                  <c:v>8</c:v>
                </c:pt>
                <c:pt idx="4">
                  <c:v>7.9</c:v>
                </c:pt>
              </c:numCache>
            </c:numRef>
          </c:val>
        </c:ser>
        <c:ser>
          <c:idx val="3"/>
          <c:order val="3"/>
          <c:tx>
            <c:strRef>
              <c:f>Foglio1!$E$59</c:f>
              <c:strCache>
                <c:ptCount val="1"/>
                <c:pt idx="0">
                  <c:v>1B SORR.</c:v>
                </c:pt>
              </c:strCache>
            </c:strRef>
          </c:tx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Foglio1!$F$59:$J$59</c:f>
              <c:numCache>
                <c:formatCode>General</c:formatCode>
                <c:ptCount val="5"/>
                <c:pt idx="0">
                  <c:v>7.6</c:v>
                </c:pt>
                <c:pt idx="2">
                  <c:v>7.8</c:v>
                </c:pt>
                <c:pt idx="4">
                  <c:v>7.7</c:v>
                </c:pt>
              </c:numCache>
            </c:numRef>
          </c:val>
        </c:ser>
        <c:ser>
          <c:idx val="4"/>
          <c:order val="4"/>
          <c:tx>
            <c:strRef>
              <c:f>Foglio1!$E$60</c:f>
              <c:strCache>
                <c:ptCount val="1"/>
                <c:pt idx="0">
                  <c:v>1A SOLE</c:v>
                </c:pt>
              </c:strCache>
            </c:strRef>
          </c:tx>
          <c:invertIfNegative val="0"/>
          <c:cat>
            <c:strRef>
              <c:f>Foglio1!$F$55:$J$55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Foglio1!$F$60:$J$60</c:f>
              <c:numCache>
                <c:formatCode>General</c:formatCode>
                <c:ptCount val="5"/>
                <c:pt idx="0">
                  <c:v>7.9</c:v>
                </c:pt>
                <c:pt idx="2">
                  <c:v>7.7</c:v>
                </c:pt>
                <c:pt idx="4">
                  <c:v>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410504"/>
        <c:axId val="284415992"/>
        <c:axId val="0"/>
      </c:bar3DChart>
      <c:catAx>
        <c:axId val="284410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415992"/>
        <c:crosses val="autoZero"/>
        <c:auto val="1"/>
        <c:lblAlgn val="ctr"/>
        <c:lblOffset val="100"/>
        <c:noMultiLvlLbl val="0"/>
      </c:catAx>
      <c:valAx>
        <c:axId val="284415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44105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it-IT" sz="1800" dirty="0">
                <a:solidFill>
                  <a:srgbClr val="FF0000"/>
                </a:solidFill>
              </a:rPr>
              <a:t>SITUAZIONE</a:t>
            </a:r>
            <a:r>
              <a:rPr lang="it-IT" sz="1800" baseline="0" dirty="0">
                <a:solidFill>
                  <a:srgbClr val="FF0000"/>
                </a:solidFill>
              </a:rPr>
              <a:t> GENERALE CLASSI SECONDE</a:t>
            </a:r>
            <a:endParaRPr lang="it-IT" sz="1800" dirty="0">
              <a:solidFill>
                <a:srgbClr val="FF0000"/>
              </a:solidFill>
            </a:endParaRPr>
          </a:p>
        </c:rich>
      </c:tx>
      <c:layout/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Foglio1!$E$65</c:f>
              <c:strCache>
                <c:ptCount val="1"/>
                <c:pt idx="0">
                  <c:v>2A-ARTE</c:v>
                </c:pt>
              </c:strCache>
            </c:strRef>
          </c:tx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Foglio1!$F$65:$J$65</c:f>
              <c:numCache>
                <c:formatCode>General</c:formatCode>
                <c:ptCount val="5"/>
                <c:pt idx="0">
                  <c:v>7.3</c:v>
                </c:pt>
                <c:pt idx="2">
                  <c:v>8</c:v>
                </c:pt>
                <c:pt idx="4">
                  <c:v>7.6</c:v>
                </c:pt>
              </c:numCache>
            </c:numRef>
          </c:val>
        </c:ser>
        <c:ser>
          <c:idx val="1"/>
          <c:order val="1"/>
          <c:tx>
            <c:strRef>
              <c:f>Foglio1!$E$66</c:f>
              <c:strCache>
                <c:ptCount val="1"/>
                <c:pt idx="0">
                  <c:v>2B-ARTE</c:v>
                </c:pt>
              </c:strCache>
            </c:strRef>
          </c:tx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Foglio1!$F$66:$J$66</c:f>
              <c:numCache>
                <c:formatCode>General</c:formatCode>
                <c:ptCount val="5"/>
                <c:pt idx="0">
                  <c:v>7.4</c:v>
                </c:pt>
                <c:pt idx="2">
                  <c:v>8</c:v>
                </c:pt>
                <c:pt idx="4">
                  <c:v>7.7</c:v>
                </c:pt>
              </c:numCache>
            </c:numRef>
          </c:val>
        </c:ser>
        <c:ser>
          <c:idx val="2"/>
          <c:order val="2"/>
          <c:tx>
            <c:strRef>
              <c:f>Foglio1!$E$67</c:f>
              <c:strCache>
                <c:ptCount val="1"/>
                <c:pt idx="0">
                  <c:v>2C ARTE</c:v>
                </c:pt>
              </c:strCache>
            </c:strRef>
          </c:tx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Foglio1!$F$67:$J$67</c:f>
              <c:numCache>
                <c:formatCode>General</c:formatCode>
                <c:ptCount val="5"/>
                <c:pt idx="0">
                  <c:v>7.4</c:v>
                </c:pt>
                <c:pt idx="2">
                  <c:v>8.3000000000000007</c:v>
                </c:pt>
                <c:pt idx="4">
                  <c:v>7.8</c:v>
                </c:pt>
              </c:numCache>
            </c:numRef>
          </c:val>
        </c:ser>
        <c:ser>
          <c:idx val="3"/>
          <c:order val="3"/>
          <c:tx>
            <c:strRef>
              <c:f>Foglio1!$E$68</c:f>
              <c:strCache>
                <c:ptCount val="1"/>
                <c:pt idx="0">
                  <c:v>2A SORR.</c:v>
                </c:pt>
              </c:strCache>
            </c:strRef>
          </c:tx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Foglio1!$F$68:$J$68</c:f>
              <c:numCache>
                <c:formatCode>General</c:formatCode>
                <c:ptCount val="5"/>
                <c:pt idx="0">
                  <c:v>7.2</c:v>
                </c:pt>
                <c:pt idx="2">
                  <c:v>7.4</c:v>
                </c:pt>
                <c:pt idx="4">
                  <c:v>7.3</c:v>
                </c:pt>
              </c:numCache>
            </c:numRef>
          </c:val>
        </c:ser>
        <c:ser>
          <c:idx val="4"/>
          <c:order val="4"/>
          <c:tx>
            <c:strRef>
              <c:f>Foglio1!$E$69</c:f>
              <c:strCache>
                <c:ptCount val="1"/>
                <c:pt idx="0">
                  <c:v>2A SOLE</c:v>
                </c:pt>
              </c:strCache>
            </c:strRef>
          </c:tx>
          <c:invertIfNegative val="0"/>
          <c:cat>
            <c:strRef>
              <c:f>Foglio1!$F$64:$J$64</c:f>
              <c:strCache>
                <c:ptCount val="5"/>
                <c:pt idx="0">
                  <c:v>ITALIANO</c:v>
                </c:pt>
                <c:pt idx="2">
                  <c:v>MATEMATICA</c:v>
                </c:pt>
                <c:pt idx="4">
                  <c:v>MEDIA G.</c:v>
                </c:pt>
              </c:strCache>
            </c:strRef>
          </c:cat>
          <c:val>
            <c:numRef>
              <c:f>Foglio1!$F$69:$J$69</c:f>
              <c:numCache>
                <c:formatCode>General</c:formatCode>
                <c:ptCount val="5"/>
                <c:pt idx="0">
                  <c:v>7.3</c:v>
                </c:pt>
                <c:pt idx="2">
                  <c:v>8.1</c:v>
                </c:pt>
                <c:pt idx="4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409328"/>
        <c:axId val="284410896"/>
        <c:axId val="0"/>
      </c:bar3DChart>
      <c:catAx>
        <c:axId val="284409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410896"/>
        <c:crosses val="autoZero"/>
        <c:auto val="1"/>
        <c:lblAlgn val="ctr"/>
        <c:lblOffset val="100"/>
        <c:noMultiLvlLbl val="0"/>
      </c:catAx>
      <c:valAx>
        <c:axId val="28441089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84409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it-IT" sz="2000" b="1" dirty="0">
                <a:solidFill>
                  <a:srgbClr val="FF0000"/>
                </a:solidFill>
              </a:rPr>
              <a:t>SITUAZIONE</a:t>
            </a:r>
            <a:r>
              <a:rPr lang="it-IT" sz="2000" b="1" baseline="0" dirty="0">
                <a:solidFill>
                  <a:srgbClr val="FF0000"/>
                </a:solidFill>
              </a:rPr>
              <a:t> GENERALE -CLASSI TERZE</a:t>
            </a:r>
            <a:endParaRPr lang="it-IT" sz="2000" b="1" dirty="0">
              <a:solidFill>
                <a:srgbClr val="FF0000"/>
              </a:solidFill>
            </a:endParaRPr>
          </a:p>
        </c:rich>
      </c:tx>
      <c:layout/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Foglio1!$F$72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Foglio1!$F$73:$F$78</c:f>
              <c:numCache>
                <c:formatCode>General</c:formatCode>
                <c:ptCount val="6"/>
                <c:pt idx="0">
                  <c:v>8.1</c:v>
                </c:pt>
                <c:pt idx="1">
                  <c:v>7.9</c:v>
                </c:pt>
                <c:pt idx="2">
                  <c:v>7.6</c:v>
                </c:pt>
                <c:pt idx="3">
                  <c:v>7.6</c:v>
                </c:pt>
                <c:pt idx="4">
                  <c:v>7.7</c:v>
                </c:pt>
              </c:numCache>
            </c:numRef>
          </c:val>
        </c:ser>
        <c:ser>
          <c:idx val="1"/>
          <c:order val="1"/>
          <c:tx>
            <c:strRef>
              <c:f>Foglio1!$G$72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Foglio1!$G$73:$G$78</c:f>
              <c:numCache>
                <c:formatCode>General</c:formatCode>
                <c:ptCount val="6"/>
                <c:pt idx="0">
                  <c:v>8.1</c:v>
                </c:pt>
                <c:pt idx="1">
                  <c:v>8</c:v>
                </c:pt>
                <c:pt idx="2">
                  <c:v>8</c:v>
                </c:pt>
                <c:pt idx="3">
                  <c:v>7.6</c:v>
                </c:pt>
                <c:pt idx="4">
                  <c:v>7.7</c:v>
                </c:pt>
              </c:numCache>
            </c:numRef>
          </c:val>
        </c:ser>
        <c:ser>
          <c:idx val="2"/>
          <c:order val="2"/>
          <c:tx>
            <c:strRef>
              <c:f>Foglio1!$H$72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Foglio1!$H$73:$H$78</c:f>
              <c:numCache>
                <c:formatCode>General</c:formatCode>
                <c:ptCount val="6"/>
                <c:pt idx="0">
                  <c:v>8.1</c:v>
                </c:pt>
                <c:pt idx="1">
                  <c:v>7.9</c:v>
                </c:pt>
                <c:pt idx="2">
                  <c:v>7.8</c:v>
                </c:pt>
                <c:pt idx="3">
                  <c:v>7.6</c:v>
                </c:pt>
                <c:pt idx="4">
                  <c:v>7.7</c:v>
                </c:pt>
              </c:numCache>
            </c:numRef>
          </c:val>
        </c:ser>
        <c:ser>
          <c:idx val="3"/>
          <c:order val="3"/>
          <c:tx>
            <c:strRef>
              <c:f>Foglio1!$I$72</c:f>
              <c:strCache>
                <c:ptCount val="1"/>
              </c:strCache>
            </c:strRef>
          </c:tx>
          <c:invertIfNegative val="0"/>
          <c:cat>
            <c:strRef>
              <c:f>Foglio1!$E$73:$E$78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Foglio1!$I$73:$I$78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226776"/>
        <c:axId val="284223248"/>
        <c:axId val="0"/>
      </c:bar3DChart>
      <c:catAx>
        <c:axId val="284226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223248"/>
        <c:crosses val="autoZero"/>
        <c:auto val="1"/>
        <c:lblAlgn val="ctr"/>
        <c:lblOffset val="100"/>
        <c:noMultiLvlLbl val="0"/>
      </c:catAx>
      <c:valAx>
        <c:axId val="28422324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84226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it-IT" sz="1800">
                <a:solidFill>
                  <a:srgbClr val="FF0000"/>
                </a:solidFill>
              </a:rPr>
              <a:t>SITUAZIONE</a:t>
            </a:r>
            <a:r>
              <a:rPr lang="it-IT" sz="1800" baseline="0">
                <a:solidFill>
                  <a:srgbClr val="FF0000"/>
                </a:solidFill>
              </a:rPr>
              <a:t> GENERALE CLASSI-QUARTE</a:t>
            </a:r>
            <a:endParaRPr lang="it-IT" sz="1800">
              <a:solidFill>
                <a:srgbClr val="FF0000"/>
              </a:solidFill>
            </a:endParaRPr>
          </a:p>
        </c:rich>
      </c:tx>
      <c:layout/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Foglio1!$F$82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Foglio1!$E$83:$E$88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Foglio1!$F$83:$F$88</c:f>
              <c:numCache>
                <c:formatCode>General</c:formatCode>
                <c:ptCount val="6"/>
                <c:pt idx="0">
                  <c:v>8.1</c:v>
                </c:pt>
                <c:pt idx="1">
                  <c:v>7.8</c:v>
                </c:pt>
                <c:pt idx="2">
                  <c:v>7.7</c:v>
                </c:pt>
                <c:pt idx="3">
                  <c:v>7.5</c:v>
                </c:pt>
                <c:pt idx="4">
                  <c:v>7.7</c:v>
                </c:pt>
                <c:pt idx="5">
                  <c:v>7.7</c:v>
                </c:pt>
              </c:numCache>
            </c:numRef>
          </c:val>
        </c:ser>
        <c:ser>
          <c:idx val="1"/>
          <c:order val="1"/>
          <c:tx>
            <c:strRef>
              <c:f>Foglio1!$G$82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Foglio1!$E$83:$E$88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Foglio1!$G$83:$G$88</c:f>
              <c:numCache>
                <c:formatCode>General</c:formatCode>
                <c:ptCount val="6"/>
                <c:pt idx="0">
                  <c:v>7.6</c:v>
                </c:pt>
                <c:pt idx="1">
                  <c:v>7.9</c:v>
                </c:pt>
                <c:pt idx="2">
                  <c:v>7.7</c:v>
                </c:pt>
                <c:pt idx="3">
                  <c:v>7.2</c:v>
                </c:pt>
                <c:pt idx="4">
                  <c:v>7.9</c:v>
                </c:pt>
                <c:pt idx="5">
                  <c:v>7.7</c:v>
                </c:pt>
              </c:numCache>
            </c:numRef>
          </c:val>
        </c:ser>
        <c:ser>
          <c:idx val="2"/>
          <c:order val="2"/>
          <c:tx>
            <c:strRef>
              <c:f>Foglio1!$H$82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Foglio1!$E$83:$E$88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4A SORR.</c:v>
                </c:pt>
                <c:pt idx="3">
                  <c:v>4BSORR.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Foglio1!$H$83:$H$88</c:f>
              <c:numCache>
                <c:formatCode>General</c:formatCode>
                <c:ptCount val="6"/>
                <c:pt idx="0">
                  <c:v>7.8</c:v>
                </c:pt>
                <c:pt idx="1">
                  <c:v>7.8</c:v>
                </c:pt>
                <c:pt idx="2">
                  <c:v>7.7</c:v>
                </c:pt>
                <c:pt idx="3">
                  <c:v>7.3</c:v>
                </c:pt>
                <c:pt idx="4">
                  <c:v>7.8</c:v>
                </c:pt>
                <c:pt idx="5">
                  <c:v>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227560"/>
        <c:axId val="284227952"/>
        <c:axId val="0"/>
      </c:bar3DChart>
      <c:catAx>
        <c:axId val="284227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227952"/>
        <c:crosses val="autoZero"/>
        <c:auto val="1"/>
        <c:lblAlgn val="ctr"/>
        <c:lblOffset val="100"/>
        <c:noMultiLvlLbl val="0"/>
      </c:catAx>
      <c:valAx>
        <c:axId val="28422795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842275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it-IT" sz="1800" dirty="0">
                <a:solidFill>
                  <a:srgbClr val="FF0000"/>
                </a:solidFill>
              </a:rPr>
              <a:t>SITUAZIONE</a:t>
            </a:r>
            <a:r>
              <a:rPr lang="it-IT" sz="1800" baseline="0" dirty="0">
                <a:solidFill>
                  <a:srgbClr val="FF0000"/>
                </a:solidFill>
              </a:rPr>
              <a:t> GENERALE -CLASSI QUINTE</a:t>
            </a:r>
            <a:endParaRPr lang="it-IT" sz="1800" dirty="0">
              <a:solidFill>
                <a:srgbClr val="FF0000"/>
              </a:solidFill>
            </a:endParaRPr>
          </a:p>
        </c:rich>
      </c:tx>
      <c:layout/>
      <c:overlay val="0"/>
      <c:spPr>
        <a:ln>
          <a:solidFill>
            <a:srgbClr val="FF0000"/>
          </a:solidFill>
        </a:ln>
      </c:sp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Foglio1!$L$82</c:f>
              <c:strCache>
                <c:ptCount val="1"/>
                <c:pt idx="0">
                  <c:v>ITALIANO</c:v>
                </c:pt>
              </c:strCache>
            </c:strRef>
          </c:tx>
          <c:invertIfNegative val="0"/>
          <c:cat>
            <c:strRef>
              <c:f>Foglio1!$K$83:$K$88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Foglio1!$L$83:$L$88</c:f>
              <c:numCache>
                <c:formatCode>General</c:formatCode>
                <c:ptCount val="6"/>
                <c:pt idx="0">
                  <c:v>7.9</c:v>
                </c:pt>
                <c:pt idx="1">
                  <c:v>7.9</c:v>
                </c:pt>
                <c:pt idx="2">
                  <c:v>7.6</c:v>
                </c:pt>
                <c:pt idx="3">
                  <c:v>7.7</c:v>
                </c:pt>
                <c:pt idx="4">
                  <c:v>8</c:v>
                </c:pt>
                <c:pt idx="5">
                  <c:v>7.6</c:v>
                </c:pt>
              </c:numCache>
            </c:numRef>
          </c:val>
        </c:ser>
        <c:ser>
          <c:idx val="1"/>
          <c:order val="1"/>
          <c:tx>
            <c:strRef>
              <c:f>Foglio1!$M$82</c:f>
              <c:strCache>
                <c:ptCount val="1"/>
                <c:pt idx="0">
                  <c:v>MATEMATICA</c:v>
                </c:pt>
              </c:strCache>
            </c:strRef>
          </c:tx>
          <c:invertIfNegative val="0"/>
          <c:cat>
            <c:strRef>
              <c:f>Foglio1!$K$83:$K$88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Foglio1!$M$83:$M$88</c:f>
              <c:numCache>
                <c:formatCode>General</c:formatCode>
                <c:ptCount val="6"/>
                <c:pt idx="0">
                  <c:v>7.6</c:v>
                </c:pt>
                <c:pt idx="1">
                  <c:v>7.9</c:v>
                </c:pt>
                <c:pt idx="2">
                  <c:v>7.9</c:v>
                </c:pt>
                <c:pt idx="3">
                  <c:v>7.6</c:v>
                </c:pt>
                <c:pt idx="4">
                  <c:v>8</c:v>
                </c:pt>
                <c:pt idx="5">
                  <c:v>7.6</c:v>
                </c:pt>
              </c:numCache>
            </c:numRef>
          </c:val>
        </c:ser>
        <c:ser>
          <c:idx val="2"/>
          <c:order val="2"/>
          <c:tx>
            <c:strRef>
              <c:f>Foglio1!$N$82</c:f>
              <c:strCache>
                <c:ptCount val="1"/>
                <c:pt idx="0">
                  <c:v>MEDIA G.</c:v>
                </c:pt>
              </c:strCache>
            </c:strRef>
          </c:tx>
          <c:invertIfNegative val="0"/>
          <c:cat>
            <c:strRef>
              <c:f>Foglio1!$K$83:$K$88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Foglio1!$N$83:$N$88</c:f>
              <c:numCache>
                <c:formatCode>General</c:formatCode>
                <c:ptCount val="6"/>
                <c:pt idx="0">
                  <c:v>7.7</c:v>
                </c:pt>
                <c:pt idx="1">
                  <c:v>7.9</c:v>
                </c:pt>
                <c:pt idx="2">
                  <c:v>7.7</c:v>
                </c:pt>
                <c:pt idx="3">
                  <c:v>7.6</c:v>
                </c:pt>
                <c:pt idx="4">
                  <c:v>8</c:v>
                </c:pt>
                <c:pt idx="5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4220896"/>
        <c:axId val="284227168"/>
        <c:axId val="0"/>
      </c:bar3DChart>
      <c:catAx>
        <c:axId val="284220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84227168"/>
        <c:crosses val="autoZero"/>
        <c:auto val="1"/>
        <c:lblAlgn val="ctr"/>
        <c:lblOffset val="100"/>
        <c:noMultiLvlLbl val="0"/>
      </c:catAx>
      <c:valAx>
        <c:axId val="28422716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284220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>
            <a:solidFill>
              <a:srgbClr val="FF0000"/>
            </a:solidFill>
          </a:ln>
        </c:spPr>
        <c:txPr>
          <a:bodyPr/>
          <a:lstStyle/>
          <a:p>
            <a:pPr rtl="0">
              <a:defRPr sz="1400"/>
            </a:pPr>
            <a:endParaRPr lang="it-IT"/>
          </a:p>
        </c:txPr>
      </c:dTable>
      <c:spPr>
        <a:noFill/>
        <a:ln w="25400">
          <a:noFill/>
        </a:ln>
      </c:spPr>
    </c:plotArea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MONITORAGGIO CLASSI PRIME</a:t>
            </a:r>
            <a:endParaRPr lang="en-US" dirty="0"/>
          </a:p>
          <a:p>
            <a:pPr>
              <a:defRPr/>
            </a:pPr>
            <a:r>
              <a:rPr lang="en-US" dirty="0"/>
              <a:t>COMPARAZIONE  </a:t>
            </a:r>
          </a:p>
          <a:p>
            <a:pPr>
              <a:defRPr/>
            </a:pPr>
            <a:r>
              <a:rPr lang="en-US" dirty="0"/>
              <a:t>1° E 2° QUADRIMESTRE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8431319210802348E-2"/>
          <c:y val="0.31451491495808614"/>
          <c:w val="0.95156868078919765"/>
          <c:h val="0.62958182897299764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31126832"/>
        <c:axId val="196985528"/>
      </c:barChart>
      <c:catAx>
        <c:axId val="23112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6985528"/>
        <c:crosses val="autoZero"/>
        <c:auto val="1"/>
        <c:lblAlgn val="ctr"/>
        <c:lblOffset val="100"/>
        <c:noMultiLvlLbl val="0"/>
      </c:catAx>
      <c:valAx>
        <c:axId val="196985528"/>
        <c:scaling>
          <c:orientation val="minMax"/>
          <c:max val="9"/>
          <c:min val="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11268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 smtClean="0"/>
              <a:t>Monitoraggio comparazione </a:t>
            </a:r>
          </a:p>
          <a:p>
            <a:pPr>
              <a:defRPr sz="2400" b="1"/>
            </a:pPr>
            <a:r>
              <a:rPr lang="it-IT" sz="2400" b="1" dirty="0" smtClean="0"/>
              <a:t>Classi prime</a:t>
            </a:r>
            <a:endParaRPr lang="it-IT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0575168"/>
        <c:axId val="230575552"/>
        <c:axId val="0"/>
      </c:bar3DChart>
      <c:catAx>
        <c:axId val="2305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30575552"/>
        <c:crosses val="autoZero"/>
        <c:auto val="1"/>
        <c:lblAlgn val="ctr"/>
        <c:lblOffset val="100"/>
        <c:noMultiLvlLbl val="0"/>
      </c:catAx>
      <c:valAx>
        <c:axId val="23057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57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/>
              <a:t>ITALIANO APPRENDIMENTI -SECONDE</a:t>
            </a:r>
          </a:p>
        </c:rich>
      </c:tx>
      <c:layout>
        <c:manualLayout>
          <c:xMode val="edge"/>
          <c:yMode val="edge"/>
          <c:x val="0.55201833048290527"/>
          <c:y val="1.4643238254133977E-2"/>
        </c:manualLayout>
      </c:layout>
      <c:overlay val="0"/>
      <c:spPr>
        <a:ln w="28575"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Foglio1!$B$73</c:f>
              <c:strCache>
                <c:ptCount val="1"/>
                <c:pt idx="0">
                  <c:v>ITA.2°APPRENDIMENTI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Foglio1!$C$72:$G$72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Foglio1!$C$73:$G$73</c:f>
              <c:numCache>
                <c:formatCode>General</c:formatCode>
                <c:ptCount val="5"/>
                <c:pt idx="0">
                  <c:v>7.6</c:v>
                </c:pt>
                <c:pt idx="1">
                  <c:v>7.9</c:v>
                </c:pt>
                <c:pt idx="2">
                  <c:v>7.7</c:v>
                </c:pt>
                <c:pt idx="3">
                  <c:v>7.7</c:v>
                </c:pt>
                <c:pt idx="4">
                  <c:v>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Foglio1!$B$74</c:f>
              <c:strCache>
                <c:ptCount val="1"/>
                <c:pt idx="0">
                  <c:v>VARIANZA</c:v>
                </c:pt>
              </c:strCache>
            </c:strRef>
          </c:tx>
          <c:marker>
            <c:spPr>
              <a:solidFill>
                <a:srgbClr val="FF3300"/>
              </a:solidFill>
            </c:spPr>
          </c:marker>
          <c:dLbls>
            <c:dLbl>
              <c:idx val="0"/>
              <c:spPr>
                <a:solidFill>
                  <a:srgbClr val="B53A31">
                    <a:lumMod val="20000"/>
                    <a:lumOff val="80000"/>
                  </a:srgb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B53A31">
                    <a:lumMod val="20000"/>
                    <a:lumOff val="80000"/>
                  </a:srgb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B53A31">
                    <a:lumMod val="20000"/>
                    <a:lumOff val="80000"/>
                  </a:srgb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solidFill>
                  <a:srgbClr val="B53A31">
                    <a:lumMod val="20000"/>
                    <a:lumOff val="80000"/>
                  </a:srgb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solidFill>
                  <a:srgbClr val="B53A31">
                    <a:lumMod val="20000"/>
                    <a:lumOff val="80000"/>
                  </a:srgbClr>
                </a:solidFill>
                <a:ln>
                  <a:solidFill>
                    <a:srgbClr val="FF0000"/>
                  </a:solidFill>
                </a:ln>
              </c:spPr>
              <c:txPr>
                <a:bodyPr/>
                <a:lstStyle/>
                <a:p>
                  <a:pPr>
                    <a:defRPr sz="2400" b="1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Foglio1!$C$72:$G$72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2A SORR.</c:v>
                </c:pt>
                <c:pt idx="3">
                  <c:v>2B SORR.</c:v>
                </c:pt>
                <c:pt idx="4">
                  <c:v>2A SOLE</c:v>
                </c:pt>
              </c:strCache>
            </c:strRef>
          </c:cat>
          <c:val>
            <c:numRef>
              <c:f>Foglio1!$C$74:$G$74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0.2</c:v>
                </c:pt>
                <c:pt idx="3">
                  <c:v>0.1</c:v>
                </c:pt>
                <c:pt idx="4">
                  <c:v>0.3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1282512"/>
        <c:axId val="231282896"/>
      </c:lineChart>
      <c:catAx>
        <c:axId val="231282512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/>
            </a:pPr>
            <a:endParaRPr lang="it-IT"/>
          </a:p>
        </c:txPr>
        <c:crossAx val="231282896"/>
        <c:crosses val="autoZero"/>
        <c:auto val="1"/>
        <c:lblAlgn val="ctr"/>
        <c:lblOffset val="100"/>
        <c:noMultiLvlLbl val="0"/>
      </c:catAx>
      <c:valAx>
        <c:axId val="231282896"/>
        <c:scaling>
          <c:orientation val="minMax"/>
        </c:scaling>
        <c:delete val="1"/>
        <c:axPos val="l"/>
        <c:minorGridlines>
          <c:spPr>
            <a:ln>
              <a:solidFill>
                <a:schemeClr val="accent4">
                  <a:lumMod val="20000"/>
                  <a:lumOff val="8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31282512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txPr>
    <a:bodyPr/>
    <a:lstStyle/>
    <a:p>
      <a:pPr>
        <a:defRPr>
          <a:solidFill>
            <a:srgbClr val="FF0000"/>
          </a:solidFill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it-IT" sz="2000" dirty="0">
                <a:solidFill>
                  <a:srgbClr val="FF0000"/>
                </a:solidFill>
              </a:rPr>
              <a:t>ITALIANO-APPRENDIMENTI-</a:t>
            </a:r>
            <a:r>
              <a:rPr lang="it-IT" sz="2000" baseline="0" dirty="0">
                <a:solidFill>
                  <a:srgbClr val="FF0000"/>
                </a:solidFill>
              </a:rPr>
              <a:t> TERZE</a:t>
            </a:r>
            <a:endParaRPr lang="it-IT" sz="20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1611986175262525"/>
          <c:y val="2.2540981990090646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Foglio1!$K$77</c:f>
              <c:strCache>
                <c:ptCount val="1"/>
                <c:pt idx="0">
                  <c:v>ITA.2°APPRENDIMENTI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Foglio1!$L$76:$P$76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Foglio1!$L$77:$P$77</c:f>
              <c:numCache>
                <c:formatCode>General</c:formatCode>
                <c:ptCount val="5"/>
                <c:pt idx="0">
                  <c:v>8.1</c:v>
                </c:pt>
                <c:pt idx="1">
                  <c:v>7.9</c:v>
                </c:pt>
                <c:pt idx="2">
                  <c:v>7.6</c:v>
                </c:pt>
                <c:pt idx="3">
                  <c:v>7.6</c:v>
                </c:pt>
                <c:pt idx="4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Foglio1!$K$78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Foglio1!$L$76:$P$76</c:f>
              <c:strCache>
                <c:ptCount val="5"/>
                <c:pt idx="0">
                  <c:v>3A-ARTE</c:v>
                </c:pt>
                <c:pt idx="1">
                  <c:v>3B-ARTE</c:v>
                </c:pt>
                <c:pt idx="2">
                  <c:v>3C ARTE</c:v>
                </c:pt>
                <c:pt idx="3">
                  <c:v>3A SORR.</c:v>
                </c:pt>
                <c:pt idx="4">
                  <c:v>3A SOLE</c:v>
                </c:pt>
              </c:strCache>
            </c:strRef>
          </c:cat>
          <c:val>
            <c:numRef>
              <c:f>Foglio1!$L$78:$P$78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31100488"/>
        <c:axId val="231102448"/>
      </c:lineChart>
      <c:catAx>
        <c:axId val="231100488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it-IT"/>
          </a:p>
        </c:txPr>
        <c:crossAx val="231102448"/>
        <c:crosses val="autoZero"/>
        <c:auto val="1"/>
        <c:lblAlgn val="ctr"/>
        <c:lblOffset val="100"/>
        <c:noMultiLvlLbl val="0"/>
      </c:catAx>
      <c:valAx>
        <c:axId val="231102448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23110048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800" dirty="0">
                <a:solidFill>
                  <a:srgbClr val="FF0000"/>
                </a:solidFill>
              </a:rPr>
              <a:t>ITALIANO-APPRENDIMENTI-QUARTE</a:t>
            </a:r>
          </a:p>
        </c:rich>
      </c:tx>
      <c:layout>
        <c:manualLayout>
          <c:xMode val="edge"/>
          <c:yMode val="edge"/>
          <c:x val="0.54879951326767573"/>
          <c:y val="3.8580246913580245E-2"/>
        </c:manualLayout>
      </c:layout>
      <c:overlay val="0"/>
      <c:spPr>
        <a:ln w="28575"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4.5326737757634426E-2"/>
          <c:y val="0.13290265349513197"/>
          <c:w val="0.79868871574173039"/>
          <c:h val="0.77886315314849697"/>
        </c:manualLayout>
      </c:layout>
      <c:lineChart>
        <c:grouping val="standard"/>
        <c:varyColors val="0"/>
        <c:ser>
          <c:idx val="0"/>
          <c:order val="0"/>
          <c:tx>
            <c:strRef>
              <c:f>Foglio1!$J$82</c:f>
              <c:strCache>
                <c:ptCount val="1"/>
                <c:pt idx="0">
                  <c:v>ITA.2°APPRENDIMENTI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>
                    <a:solidFill>
                      <a:sysClr val="windowText" lastClr="00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Foglio1!$K$81:$P$81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Foglio1!$K$82:$P$82</c:f>
              <c:numCache>
                <c:formatCode>General</c:formatCode>
                <c:ptCount val="6"/>
                <c:pt idx="0">
                  <c:v>8.1</c:v>
                </c:pt>
                <c:pt idx="1">
                  <c:v>7.8</c:v>
                </c:pt>
                <c:pt idx="2">
                  <c:v>7.7</c:v>
                </c:pt>
                <c:pt idx="3">
                  <c:v>7.5</c:v>
                </c:pt>
                <c:pt idx="4">
                  <c:v>7.7</c:v>
                </c:pt>
                <c:pt idx="5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Foglio1!$J$83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Foglio1!$K$81:$P$81</c:f>
              <c:strCache>
                <c:ptCount val="6"/>
                <c:pt idx="0">
                  <c:v>4A-ARTE</c:v>
                </c:pt>
                <c:pt idx="1">
                  <c:v>4B-ARTE</c:v>
                </c:pt>
                <c:pt idx="2">
                  <c:v>4C-ARTE</c:v>
                </c:pt>
                <c:pt idx="3">
                  <c:v>4A SORR.</c:v>
                </c:pt>
                <c:pt idx="4">
                  <c:v>4A SOLE</c:v>
                </c:pt>
                <c:pt idx="5">
                  <c:v>4B SOLE</c:v>
                </c:pt>
              </c:strCache>
            </c:strRef>
          </c:cat>
          <c:val>
            <c:numRef>
              <c:f>Foglio1!$K$83:$P$83</c:f>
              <c:numCache>
                <c:formatCode>General</c:formatCode>
                <c:ptCount val="6"/>
                <c:pt idx="0">
                  <c:v>0.3</c:v>
                </c:pt>
                <c:pt idx="1">
                  <c:v>0.3</c:v>
                </c:pt>
                <c:pt idx="2">
                  <c:v>0.1</c:v>
                </c:pt>
                <c:pt idx="3">
                  <c:v>0.2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79381288"/>
        <c:axId val="279382072"/>
      </c:lineChart>
      <c:catAx>
        <c:axId val="279381288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FF0000"/>
                </a:solidFill>
              </a:defRPr>
            </a:pPr>
            <a:endParaRPr lang="it-IT"/>
          </a:p>
        </c:txPr>
        <c:crossAx val="279382072"/>
        <c:crosses val="autoZero"/>
        <c:auto val="1"/>
        <c:lblAlgn val="ctr"/>
        <c:lblOffset val="100"/>
        <c:noMultiLvlLbl val="0"/>
      </c:catAx>
      <c:valAx>
        <c:axId val="279382072"/>
        <c:scaling>
          <c:orientation val="minMax"/>
        </c:scaling>
        <c:delete val="1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minorGridlines>
          <c:spPr>
            <a:ln>
              <a:solidFill>
                <a:schemeClr val="accent3">
                  <a:lumMod val="40000"/>
                  <a:lumOff val="6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79381288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/>
      <c:overlay val="0"/>
      <c:spPr>
        <a:ln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2000" dirty="0">
                <a:solidFill>
                  <a:srgbClr val="FF0000"/>
                </a:solidFill>
              </a:rPr>
              <a:t>ITALIANO</a:t>
            </a:r>
            <a:r>
              <a:rPr lang="it-IT" sz="2000" baseline="0" dirty="0">
                <a:solidFill>
                  <a:srgbClr val="FF0000"/>
                </a:solidFill>
              </a:rPr>
              <a:t> -APPRENDIMENTI-QUINTE</a:t>
            </a:r>
            <a:endParaRPr lang="it-IT" sz="20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0689998984429219"/>
          <c:y val="5.4866666514040145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7303258967629046"/>
          <c:w val="0.71594648547287154"/>
          <c:h val="0.54019211140274137"/>
        </c:manualLayout>
      </c:layout>
      <c:lineChart>
        <c:grouping val="standard"/>
        <c:varyColors val="0"/>
        <c:ser>
          <c:idx val="0"/>
          <c:order val="0"/>
          <c:tx>
            <c:strRef>
              <c:f>Foglio1!$K$87</c:f>
              <c:strCache>
                <c:ptCount val="1"/>
                <c:pt idx="0">
                  <c:v>ITA.2°APPRENDIMENTI</c:v>
                </c:pt>
              </c:strCache>
            </c:strRef>
          </c:tx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Foglio1!$L$86:$Q$86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Foglio1!$L$87:$Q$87</c:f>
              <c:numCache>
                <c:formatCode>General</c:formatCode>
                <c:ptCount val="6"/>
                <c:pt idx="0">
                  <c:v>7.9</c:v>
                </c:pt>
                <c:pt idx="1">
                  <c:v>7.9</c:v>
                </c:pt>
                <c:pt idx="2">
                  <c:v>7.6</c:v>
                </c:pt>
                <c:pt idx="3">
                  <c:v>7.7</c:v>
                </c:pt>
                <c:pt idx="4">
                  <c:v>8</c:v>
                </c:pt>
                <c:pt idx="5">
                  <c:v>7.6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Foglio1!$K$88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rgbClr val="FFC0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Foglio1!$L$86:$Q$86</c:f>
              <c:strCache>
                <c:ptCount val="6"/>
                <c:pt idx="0">
                  <c:v>5A-ARTE</c:v>
                </c:pt>
                <c:pt idx="1">
                  <c:v>5B-ARTE</c:v>
                </c:pt>
                <c:pt idx="2">
                  <c:v>5A SORR.</c:v>
                </c:pt>
                <c:pt idx="3">
                  <c:v>5B SORR.</c:v>
                </c:pt>
                <c:pt idx="4">
                  <c:v>5A SOLE</c:v>
                </c:pt>
                <c:pt idx="5">
                  <c:v>5B SOLE</c:v>
                </c:pt>
              </c:strCache>
            </c:strRef>
          </c:cat>
          <c:val>
            <c:numRef>
              <c:f>Foglio1!$L$88:$Q$88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</c:v>
                </c:pt>
                <c:pt idx="3">
                  <c:v>0.1</c:v>
                </c:pt>
                <c:pt idx="4">
                  <c:v>0.3</c:v>
                </c:pt>
                <c:pt idx="5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79378936"/>
        <c:axId val="279380504"/>
      </c:lineChart>
      <c:catAx>
        <c:axId val="279378936"/>
        <c:scaling>
          <c:orientation val="minMax"/>
        </c:scaling>
        <c:delete val="0"/>
        <c:axPos val="b"/>
        <c:majorGridlines>
          <c:spPr>
            <a:ln>
              <a:solidFill>
                <a:srgbClr val="7030A0"/>
              </a:solidFill>
            </a:ln>
          </c:spPr>
        </c:majorGridlines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it-IT"/>
          </a:p>
        </c:txPr>
        <c:crossAx val="279380504"/>
        <c:crosses val="autoZero"/>
        <c:auto val="1"/>
        <c:lblAlgn val="ctr"/>
        <c:lblOffset val="100"/>
        <c:noMultiLvlLbl val="0"/>
      </c:catAx>
      <c:valAx>
        <c:axId val="279380504"/>
        <c:scaling>
          <c:orientation val="minMax"/>
        </c:scaling>
        <c:delete val="1"/>
        <c:axPos val="l"/>
        <c:minorGridlines>
          <c:spPr>
            <a:ln>
              <a:solidFill>
                <a:schemeClr val="bg2">
                  <a:lumMod val="90000"/>
                </a:scheme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crossAx val="279378936"/>
        <c:crosses val="autoZero"/>
        <c:crossBetween val="between"/>
      </c:valAx>
      <c:spPr>
        <a:blipFill>
          <a:blip xmlns:r="http://schemas.openxmlformats.org/officeDocument/2006/relationships" r:embed="rId2"/>
          <a:tile tx="0" ty="0" sx="100000" sy="100000" flip="none" algn="tl"/>
        </a:blipFill>
      </c:spPr>
    </c:plotArea>
    <c:legend>
      <c:legendPos val="r"/>
      <c:layout>
        <c:manualLayout>
          <c:xMode val="edge"/>
          <c:yMode val="edge"/>
          <c:x val="0.79769013592720472"/>
          <c:y val="0.49372132659362378"/>
          <c:w val="0.19907304693448569"/>
          <c:h val="9.5594012350676633E-2"/>
        </c:manualLayout>
      </c:layout>
      <c:overlay val="0"/>
      <c:spPr>
        <a:solidFill>
          <a:srgbClr val="FFFFFF"/>
        </a:solidFill>
        <a:ln w="28575"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it-IT" sz="1800" dirty="0" smtClean="0">
                <a:solidFill>
                  <a:srgbClr val="FF0000"/>
                </a:solidFill>
              </a:rPr>
              <a:t>MATEMATICA-APPRENDIMENTI-PRIME</a:t>
            </a:r>
            <a:endParaRPr lang="it-IT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9312789351851847"/>
          <c:y val="2.4207741817973878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1.6697024062230378E-2"/>
          <c:y val="8.4003445717592523E-2"/>
          <c:w val="0.77312874731234338"/>
          <c:h val="0.77340786412057483"/>
        </c:manualLayout>
      </c:layout>
      <c:lineChart>
        <c:grouping val="standard"/>
        <c:varyColors val="0"/>
        <c:ser>
          <c:idx val="0"/>
          <c:order val="0"/>
          <c:tx>
            <c:strRef>
              <c:f>Foglio1!$M$9</c:f>
              <c:strCache>
                <c:ptCount val="1"/>
                <c:pt idx="0">
                  <c:v>MATEMATICA 2°PERIODO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Foglio1!$N$8:$R$8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Foglio1!$N$9:$R$9</c:f>
              <c:numCache>
                <c:formatCode>General</c:formatCode>
                <c:ptCount val="5"/>
                <c:pt idx="0">
                  <c:v>8</c:v>
                </c:pt>
                <c:pt idx="1">
                  <c:v>7.7</c:v>
                </c:pt>
                <c:pt idx="2">
                  <c:v>8</c:v>
                </c:pt>
                <c:pt idx="3">
                  <c:v>7.8</c:v>
                </c:pt>
                <c:pt idx="4">
                  <c:v>7.7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Foglio1!$M$10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Foglio1!$N$8:$R$8</c:f>
              <c:strCache>
                <c:ptCount val="5"/>
                <c:pt idx="0">
                  <c:v>1A-ARTE</c:v>
                </c:pt>
                <c:pt idx="1">
                  <c:v>1B-ARTE</c:v>
                </c:pt>
                <c:pt idx="2">
                  <c:v>1A SORR.</c:v>
                </c:pt>
                <c:pt idx="3">
                  <c:v>1B SORR.</c:v>
                </c:pt>
                <c:pt idx="4">
                  <c:v>1A SOLE</c:v>
                </c:pt>
              </c:strCache>
            </c:strRef>
          </c:cat>
          <c:val>
            <c:numRef>
              <c:f>Foglio1!$N$10:$R$10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  <c:pt idx="4">
                  <c:v>0.1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79376976"/>
        <c:axId val="279377368"/>
      </c:lineChart>
      <c:catAx>
        <c:axId val="27937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b="1">
                <a:solidFill>
                  <a:srgbClr val="FF0000"/>
                </a:solidFill>
              </a:defRPr>
            </a:pPr>
            <a:endParaRPr lang="it-IT"/>
          </a:p>
        </c:txPr>
        <c:crossAx val="279377368"/>
        <c:crosses val="autoZero"/>
        <c:auto val="1"/>
        <c:lblAlgn val="ctr"/>
        <c:lblOffset val="100"/>
        <c:noMultiLvlLbl val="0"/>
      </c:catAx>
      <c:valAx>
        <c:axId val="279377368"/>
        <c:scaling>
          <c:orientation val="minMax"/>
        </c:scaling>
        <c:delete val="1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79376976"/>
        <c:crosses val="autoZero"/>
        <c:crossBetween val="between"/>
      </c:valAx>
      <c:sp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c:spPr>
    </c:plotArea>
    <c:legend>
      <c:legendPos val="r"/>
      <c:layout/>
      <c:overlay val="0"/>
      <c:spPr>
        <a:ln w="28575"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28575">
      <a:solidFill>
        <a:srgbClr val="FF0000"/>
      </a:solidFill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it-IT" sz="1800" baseline="0" dirty="0" smtClean="0">
                <a:solidFill>
                  <a:srgbClr val="FF0000"/>
                </a:solidFill>
              </a:rPr>
              <a:t>MATEMATICA </a:t>
            </a:r>
            <a:r>
              <a:rPr lang="it-IT" sz="1800" baseline="0" dirty="0">
                <a:solidFill>
                  <a:srgbClr val="FF0000"/>
                </a:solidFill>
              </a:rPr>
              <a:t>-APPRENDIMENTI-SECONDE</a:t>
            </a:r>
            <a:endParaRPr lang="it-IT" sz="18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7924241728610669"/>
          <c:y val="6.274801954919812E-2"/>
        </c:manualLayout>
      </c:layout>
      <c:overlay val="0"/>
      <c:spPr>
        <a:ln>
          <a:solidFill>
            <a:srgbClr val="FF0000"/>
          </a:solidFill>
        </a:ln>
      </c:spPr>
    </c:title>
    <c:autoTitleDeleted val="0"/>
    <c:plotArea>
      <c:layout>
        <c:manualLayout>
          <c:layoutTarget val="inner"/>
          <c:xMode val="edge"/>
          <c:yMode val="edge"/>
          <c:x val="5.7905074365704287E-2"/>
          <c:y val="0.23195610965296004"/>
          <c:w val="0.68551834746148055"/>
          <c:h val="0.58126859142607179"/>
        </c:manualLayout>
      </c:layout>
      <c:lineChart>
        <c:grouping val="standard"/>
        <c:varyColors val="0"/>
        <c:ser>
          <c:idx val="0"/>
          <c:order val="0"/>
          <c:tx>
            <c:strRef>
              <c:f>Foglio1!$C$14</c:f>
              <c:strCache>
                <c:ptCount val="1"/>
                <c:pt idx="0">
                  <c:v>MATEMATICA2°PERIODO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Foglio1!$D$13:$H$13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Foglio1!$D$14:$H$14</c:f>
              <c:numCache>
                <c:formatCode>General</c:formatCode>
                <c:ptCount val="5"/>
                <c:pt idx="0">
                  <c:v>7.5</c:v>
                </c:pt>
                <c:pt idx="1">
                  <c:v>7.9</c:v>
                </c:pt>
                <c:pt idx="2">
                  <c:v>8</c:v>
                </c:pt>
                <c:pt idx="3">
                  <c:v>7.6</c:v>
                </c:pt>
                <c:pt idx="4">
                  <c:v>7.8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Foglio1!$C$15</c:f>
              <c:strCache>
                <c:ptCount val="1"/>
                <c:pt idx="0">
                  <c:v>VARIANZA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Foglio1!$D$13:$H$13</c:f>
              <c:strCache>
                <c:ptCount val="5"/>
                <c:pt idx="0">
                  <c:v>2A-ARTE</c:v>
                </c:pt>
                <c:pt idx="1">
                  <c:v>2B-ARTE</c:v>
                </c:pt>
                <c:pt idx="2">
                  <c:v>2C ARTE</c:v>
                </c:pt>
                <c:pt idx="3">
                  <c:v>2A SORR.</c:v>
                </c:pt>
                <c:pt idx="4">
                  <c:v>2A SOLE</c:v>
                </c:pt>
              </c:strCache>
            </c:strRef>
          </c:cat>
          <c:val>
            <c:numRef>
              <c:f>Foglio1!$D$15:$H$15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>
              <a:solidFill>
                <a:srgbClr val="FF0000"/>
              </a:solidFill>
            </a:ln>
          </c:spPr>
        </c:dropLines>
        <c:marker val="1"/>
        <c:smooth val="0"/>
        <c:axId val="279380896"/>
        <c:axId val="279382856"/>
      </c:lineChart>
      <c:catAx>
        <c:axId val="279380896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FF0000"/>
                </a:solidFill>
              </a:defRPr>
            </a:pPr>
            <a:endParaRPr lang="it-IT"/>
          </a:p>
        </c:txPr>
        <c:crossAx val="279382856"/>
        <c:crosses val="autoZero"/>
        <c:auto val="1"/>
        <c:lblAlgn val="ctr"/>
        <c:lblOffset val="100"/>
        <c:noMultiLvlLbl val="0"/>
      </c:catAx>
      <c:valAx>
        <c:axId val="279382856"/>
        <c:scaling>
          <c:orientation val="minMax"/>
        </c:scaling>
        <c:delete val="1"/>
        <c:axPos val="l"/>
        <c:minorGridlines/>
        <c:numFmt formatCode="General" sourceLinked="1"/>
        <c:majorTickMark val="out"/>
        <c:minorTickMark val="none"/>
        <c:tickLblPos val="nextTo"/>
        <c:crossAx val="27938089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legend>
      <c:legendPos val="r"/>
      <c:layout/>
      <c:overlay val="0"/>
      <c:spPr>
        <a:ln w="28575">
          <a:solidFill>
            <a:srgbClr val="FF0000"/>
          </a:solidFill>
        </a:ln>
      </c:spPr>
    </c:legend>
    <c:plotVisOnly val="1"/>
    <c:dispBlanksAs val="gap"/>
    <c:showDLblsOverMax val="0"/>
  </c:chart>
  <c:spPr>
    <a:pattFill prst="horzBrick">
      <a:fgClr>
        <a:srgbClr val="FEB80A">
          <a:lumMod val="40000"/>
          <a:lumOff val="60000"/>
        </a:srgbClr>
      </a:fgClr>
      <a:bgClr>
        <a:sysClr val="window" lastClr="FFFFFF"/>
      </a:bgClr>
    </a:pattFill>
    <a:ln w="38100">
      <a:solidFill>
        <a:srgbClr val="FF0000"/>
      </a:solidFill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144000" y="274639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274640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0C7201-72EC-443A-B321-1C86D9CD17BA}" type="datetimeFigureOut">
              <a:rPr lang="it-IT" smtClean="0"/>
              <a:t>20/04/2021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C42CC3-4C90-4B7E-9A0C-1EA28FE9BD02}" type="slidenum">
              <a:rPr lang="it-IT" smtClean="0"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14675" y="1342704"/>
            <a:ext cx="7924627" cy="28078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ISTITUTO COMPRENSIVO DI CROSIA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SCUOLA PRIMARIA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MONITORAGGIO 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APPRENDIMENTI </a:t>
            </a:r>
            <a:endParaRPr lang="it-IT" sz="2800" b="1" dirty="0" smtClean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2°PERIODO INFRA.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A.S</a:t>
            </a:r>
            <a:r>
              <a:rPr lang="it-IT" sz="2800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2800" b="1" dirty="0" smtClean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2020/2021</a:t>
            </a:r>
            <a:endParaRPr lang="it-IT" sz="2800" b="1" dirty="0" smtClean="0">
              <a:solidFill>
                <a:srgbClr val="FF0000"/>
              </a:solidFill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342704"/>
            <a:ext cx="2709949" cy="264740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110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317620"/>
              </p:ext>
            </p:extLst>
          </p:nvPr>
        </p:nvGraphicFramePr>
        <p:xfrm>
          <a:off x="2011680" y="1064030"/>
          <a:ext cx="8528858" cy="467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002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181575"/>
              </p:ext>
            </p:extLst>
          </p:nvPr>
        </p:nvGraphicFramePr>
        <p:xfrm>
          <a:off x="2510444" y="748146"/>
          <a:ext cx="8761614" cy="49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8420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52102"/>
              </p:ext>
            </p:extLst>
          </p:nvPr>
        </p:nvGraphicFramePr>
        <p:xfrm>
          <a:off x="2068165" y="1097280"/>
          <a:ext cx="8888010" cy="512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810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106014"/>
              </p:ext>
            </p:extLst>
          </p:nvPr>
        </p:nvGraphicFramePr>
        <p:xfrm>
          <a:off x="2527069" y="980901"/>
          <a:ext cx="8528858" cy="513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435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572983"/>
              </p:ext>
            </p:extLst>
          </p:nvPr>
        </p:nvGraphicFramePr>
        <p:xfrm>
          <a:off x="2078183" y="964278"/>
          <a:ext cx="8412480" cy="483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38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412059"/>
              </p:ext>
            </p:extLst>
          </p:nvPr>
        </p:nvGraphicFramePr>
        <p:xfrm>
          <a:off x="1945178" y="997527"/>
          <a:ext cx="8811491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41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553673"/>
              </p:ext>
            </p:extLst>
          </p:nvPr>
        </p:nvGraphicFramePr>
        <p:xfrm>
          <a:off x="2244436" y="1351723"/>
          <a:ext cx="9127375" cy="4816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237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52" y="714895"/>
            <a:ext cx="7926782" cy="51705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Rettangolo 3"/>
          <p:cNvSpPr/>
          <p:nvPr/>
        </p:nvSpPr>
        <p:spPr>
          <a:xfrm>
            <a:off x="5392189" y="4929182"/>
            <a:ext cx="609600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srgbClr val="FF0000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REFERENTE DELLA VALUTAZIONE</a:t>
            </a:r>
          </a:p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solidFill>
                  <a:prstClr val="black"/>
                </a:solidFill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LOREDANA CAVALLI</a:t>
            </a:r>
          </a:p>
        </p:txBody>
      </p:sp>
    </p:spTree>
    <p:extLst>
      <p:ext uri="{BB962C8B-B14F-4D97-AF65-F5344CB8AC3E}">
        <p14:creationId xmlns:p14="http://schemas.microsoft.com/office/powerpoint/2010/main" val="3210049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997862"/>
              </p:ext>
            </p:extLst>
          </p:nvPr>
        </p:nvGraphicFramePr>
        <p:xfrm>
          <a:off x="1596044" y="1080653"/>
          <a:ext cx="9326880" cy="474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21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3842772"/>
              </p:ext>
            </p:extLst>
          </p:nvPr>
        </p:nvGraphicFramePr>
        <p:xfrm>
          <a:off x="1680882" y="672353"/>
          <a:ext cx="8727142" cy="4961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043871"/>
              </p:ext>
            </p:extLst>
          </p:nvPr>
        </p:nvGraphicFramePr>
        <p:xfrm>
          <a:off x="941294" y="779929"/>
          <a:ext cx="10515600" cy="528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959851"/>
              </p:ext>
            </p:extLst>
          </p:nvPr>
        </p:nvGraphicFramePr>
        <p:xfrm>
          <a:off x="1878675" y="864524"/>
          <a:ext cx="9543011" cy="5203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411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4579129"/>
              </p:ext>
            </p:extLst>
          </p:nvPr>
        </p:nvGraphicFramePr>
        <p:xfrm>
          <a:off x="1546167" y="914400"/>
          <a:ext cx="959288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0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638796"/>
              </p:ext>
            </p:extLst>
          </p:nvPr>
        </p:nvGraphicFramePr>
        <p:xfrm>
          <a:off x="1579418" y="947651"/>
          <a:ext cx="9709266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09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41569"/>
              </p:ext>
            </p:extLst>
          </p:nvPr>
        </p:nvGraphicFramePr>
        <p:xfrm>
          <a:off x="1878675" y="1080653"/>
          <a:ext cx="8911245" cy="4804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65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228503"/>
              </p:ext>
            </p:extLst>
          </p:nvPr>
        </p:nvGraphicFramePr>
        <p:xfrm>
          <a:off x="2244435" y="897775"/>
          <a:ext cx="9127375" cy="522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236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354572"/>
              </p:ext>
            </p:extLst>
          </p:nvPr>
        </p:nvGraphicFramePr>
        <p:xfrm>
          <a:off x="1995055" y="1163781"/>
          <a:ext cx="9060872" cy="465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9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662791"/>
              </p:ext>
            </p:extLst>
          </p:nvPr>
        </p:nvGraphicFramePr>
        <p:xfrm>
          <a:off x="1961804" y="897775"/>
          <a:ext cx="8894617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3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2992</TotalTime>
  <Words>83</Words>
  <Application>Microsoft Office PowerPoint</Application>
  <PresentationFormat>Widescreen</PresentationFormat>
  <Paragraphs>32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4" baseType="lpstr">
      <vt:lpstr>Calibri</vt:lpstr>
      <vt:lpstr>Garamond</vt:lpstr>
      <vt:lpstr>Gill Sans MT</vt:lpstr>
      <vt:lpstr>Times New Roman</vt:lpstr>
      <vt:lpstr>Verdana</vt:lpstr>
      <vt:lpstr>Wingdings 2</vt:lpstr>
      <vt:lpstr>Solstizio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PC-AcerV5</dc:creator>
  <cp:lastModifiedBy>utente</cp:lastModifiedBy>
  <cp:revision>282</cp:revision>
  <dcterms:created xsi:type="dcterms:W3CDTF">2018-12-06T20:43:28Z</dcterms:created>
  <dcterms:modified xsi:type="dcterms:W3CDTF">2021-04-20T18:38:54Z</dcterms:modified>
</cp:coreProperties>
</file>